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03" r:id="rId3"/>
    <p:sldId id="499" r:id="rId4"/>
    <p:sldId id="504" r:id="rId5"/>
    <p:sldId id="502" r:id="rId6"/>
    <p:sldId id="508" r:id="rId7"/>
    <p:sldId id="509" r:id="rId8"/>
    <p:sldId id="515" r:id="rId9"/>
    <p:sldId id="511"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A"/>
    <a:srgbClr val="38AA00"/>
    <a:srgbClr val="766363"/>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99" d="100"/>
          <a:sy n="99" d="100"/>
        </p:scale>
        <p:origin x="900" y="78"/>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15/04/2023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15/04/2023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187730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etalurgico</a:t>
            </a:r>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264300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etalurgico</a:t>
            </a:r>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1053911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2662311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2030443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15/04/2023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15/04/2023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hyperlink" Target="../../4_uml_clases_objetos/Diagrama%20de%20objetos.mdj" TargetMode="External"/><Relationship Id="rId3" Type="http://schemas.openxmlformats.org/officeDocument/2006/relationships/hyperlink" Target="../2_levantamiento_informacion" TargetMode="External"/><Relationship Id="rId7" Type="http://schemas.openxmlformats.org/officeDocument/2006/relationships/hyperlink" Target="../../2_uml_%20casos_uso/2_caso_uso_extendido/V02"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hyperlink" Target="../../2_uml_%20casos_uso/1_diagrama_casos_uso" TargetMode="External"/><Relationship Id="rId11" Type="http://schemas.openxmlformats.org/officeDocument/2006/relationships/image" Target="../media/image10.png"/><Relationship Id="rId5" Type="http://schemas.openxmlformats.org/officeDocument/2006/relationships/hyperlink" Target="../../3_requisitos_software/1_especificacion_requisitos_ult.docx" TargetMode="External"/><Relationship Id="rId10" Type="http://schemas.openxmlformats.org/officeDocument/2006/relationships/hyperlink" Target="../../5_programacion/Market%20System%202/pages/index.html" TargetMode="External"/><Relationship Id="rId4" Type="http://schemas.openxmlformats.org/officeDocument/2006/relationships/hyperlink" Target="../3_diagrama_procesos" TargetMode="External"/><Relationship Id="rId9" Type="http://schemas.openxmlformats.org/officeDocument/2006/relationships/hyperlink" Target="https://www.figma.com/file/xYok0cuXWfTH2KWI4ZXW2p/INTERFAZ-PRINCIPAL-MARKET-SYSTEM?node-id=0%3A1&amp;t=5OgxVQtJyI1Ovvca-1"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MARKET SYSTEM</a:t>
            </a:r>
          </a:p>
        </p:txBody>
      </p:sp>
      <p:pic>
        <p:nvPicPr>
          <p:cNvPr id="4" name="Imagen 3" descr="Icono&#10;&#10;Descripción generada automáticamente">
            <a:extLst>
              <a:ext uri="{FF2B5EF4-FFF2-40B4-BE49-F238E27FC236}">
                <a16:creationId xmlns:a16="http://schemas.microsoft.com/office/drawing/2014/main" id="{5566E00E-63BC-CFB9-2FD2-E365395F1128}"/>
              </a:ext>
            </a:extLst>
          </p:cNvPr>
          <p:cNvPicPr>
            <a:picLocks noChangeAspect="1"/>
          </p:cNvPicPr>
          <p:nvPr/>
        </p:nvPicPr>
        <p:blipFill rotWithShape="1">
          <a:blip r:embed="rId3"/>
          <a:srcRect l="10143" t="15463" r="11428" b="10894"/>
          <a:stretch/>
        </p:blipFill>
        <p:spPr>
          <a:xfrm>
            <a:off x="7449100" y="2237894"/>
            <a:ext cx="2873829" cy="1551215"/>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pic>
        <p:nvPicPr>
          <p:cNvPr id="10" name="Imagen 9">
            <a:extLst>
              <a:ext uri="{FF2B5EF4-FFF2-40B4-BE49-F238E27FC236}">
                <a16:creationId xmlns:a16="http://schemas.microsoft.com/office/drawing/2014/main" id="{E9061E5A-AA30-EA80-2C87-7D932BE4521F}"/>
              </a:ext>
            </a:extLst>
          </p:cNvPr>
          <p:cNvPicPr>
            <a:picLocks noChangeAspect="1"/>
          </p:cNvPicPr>
          <p:nvPr/>
        </p:nvPicPr>
        <p:blipFill>
          <a:blip r:embed="rId3"/>
          <a:stretch>
            <a:fillRect/>
          </a:stretch>
        </p:blipFill>
        <p:spPr>
          <a:xfrm>
            <a:off x="1170887" y="1748933"/>
            <a:ext cx="9850225" cy="4039164"/>
          </a:xfrm>
          <a:prstGeom prst="rect">
            <a:avLst/>
          </a:prstGeom>
        </p:spPr>
      </p:pic>
      <p:pic>
        <p:nvPicPr>
          <p:cNvPr id="11" name="Imagen 10" descr="Icono">
            <a:extLst>
              <a:ext uri="{FF2B5EF4-FFF2-40B4-BE49-F238E27FC236}">
                <a16:creationId xmlns:a16="http://schemas.microsoft.com/office/drawing/2014/main" id="{D2411D57-DA20-CAB2-BA33-14A2D9D5761E}"/>
              </a:ext>
            </a:extLst>
          </p:cNvPr>
          <p:cNvPicPr>
            <a:picLocks noChangeAspect="1"/>
          </p:cNvPicPr>
          <p:nvPr/>
        </p:nvPicPr>
        <p:blipFill rotWithShape="1">
          <a:blip r:embed="rId4"/>
          <a:srcRect l="45670" t="12862" r="9883" b="11053"/>
          <a:stretch/>
        </p:blipFill>
        <p:spPr>
          <a:xfrm>
            <a:off x="9477828" y="110975"/>
            <a:ext cx="1233715" cy="1214588"/>
          </a:xfrm>
          <a:prstGeom prst="rect">
            <a:avLst/>
          </a:prstGeom>
        </p:spPr>
      </p:pic>
      <p:sp>
        <p:nvSpPr>
          <p:cNvPr id="3" name="CuadroTexto 2">
            <a:extLst>
              <a:ext uri="{FF2B5EF4-FFF2-40B4-BE49-F238E27FC236}">
                <a16:creationId xmlns:a16="http://schemas.microsoft.com/office/drawing/2014/main" id="{B68484CC-D4ED-9F26-C883-F801819A274A}"/>
              </a:ext>
            </a:extLst>
          </p:cNvPr>
          <p:cNvSpPr txBox="1"/>
          <p:nvPr/>
        </p:nvSpPr>
        <p:spPr>
          <a:xfrm>
            <a:off x="1301858" y="6075336"/>
            <a:ext cx="9719254" cy="369332"/>
          </a:xfrm>
          <a:prstGeom prst="rect">
            <a:avLst/>
          </a:prstGeom>
          <a:noFill/>
        </p:spPr>
        <p:txBody>
          <a:bodyPr wrap="square" rtlCol="0">
            <a:spAutoFit/>
          </a:bodyPr>
          <a:lstStyle/>
          <a:p>
            <a:r>
              <a:rPr lang="es-CO" dirty="0"/>
              <a:t>https://www.notion.so/Cronograma-de-actividades-7456410a78244a5e82afe5accd7429e8</a:t>
            </a:r>
          </a:p>
        </p:txBody>
      </p:sp>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462213"/>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hlinkClick r:id="rId3" action="ppaction://hlinkfile"/>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ction="ppaction://hlinkfile"/>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ction="ppaction://hlinkfile"/>
              </a:rPr>
              <a:t>IEEE-830</a:t>
            </a:r>
            <a:r>
              <a:rPr lang="es-ES" sz="1400" dirty="0">
                <a:latin typeface="Work Sans Light" pitchFamily="2" charset="77"/>
              </a:rPr>
              <a:t> o Historias de Usuario</a:t>
            </a:r>
          </a:p>
          <a:p>
            <a:pPr marL="171450" indent="-171450">
              <a:buFont typeface="Arial" panose="020B0604020202020204" pitchFamily="34" charset="0"/>
              <a:buChar char="•"/>
            </a:pPr>
            <a:r>
              <a:rPr lang="es-ES" sz="1400" dirty="0">
                <a:latin typeface="Work Sans Light" pitchFamily="2" charset="77"/>
                <a:hlinkClick r:id="rId6" action="ppaction://hlinkfile"/>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ction="ppaction://hlinkfile"/>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ction="ppaction://hlinkfile"/>
              </a:rPr>
              <a:t>Diagrama de Clases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rPr>
              <a:t>Mockups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10" action="ppaction://hlinkfile"/>
              </a:rPr>
              <a:t>Prototipo No Funcional</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4" name="Imagen 3" descr="Icono">
            <a:extLst>
              <a:ext uri="{FF2B5EF4-FFF2-40B4-BE49-F238E27FC236}">
                <a16:creationId xmlns:a16="http://schemas.microsoft.com/office/drawing/2014/main" id="{6A754AC8-6C42-E41A-056D-FD4D4E549F0C}"/>
              </a:ext>
            </a:extLst>
          </p:cNvPr>
          <p:cNvPicPr>
            <a:picLocks noChangeAspect="1"/>
          </p:cNvPicPr>
          <p:nvPr/>
        </p:nvPicPr>
        <p:blipFill rotWithShape="1">
          <a:blip r:embed="rId11"/>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314356" y="675443"/>
            <a:ext cx="7563289" cy="1200329"/>
          </a:xfrm>
          <a:prstGeom prst="rect">
            <a:avLst/>
          </a:prstGeom>
          <a:noFill/>
        </p:spPr>
        <p:txBody>
          <a:bodyPr wrap="none" rtlCol="0">
            <a:spAutoFit/>
          </a:bodyPr>
          <a:lstStyle/>
          <a:p>
            <a:pPr algn="ctr"/>
            <a:r>
              <a:rPr lang="es-ES" sz="7200" dirty="0">
                <a:solidFill>
                  <a:schemeClr val="bg1"/>
                </a:solidFill>
                <a:effectLst>
                  <a:outerShdw blurRad="38100" dist="38100" dir="2700000" algn="tl">
                    <a:srgbClr val="000000">
                      <a:alpha val="43137"/>
                    </a:srgbClr>
                  </a:outerShdw>
                </a:effectLst>
                <a:latin typeface="Work Sans Light" pitchFamily="2" charset="77"/>
              </a:rPr>
              <a:t>MARKET</a:t>
            </a:r>
            <a:r>
              <a:rPr lang="es-CO" sz="7200" dirty="0">
                <a:solidFill>
                  <a:schemeClr val="bg1"/>
                </a:solidFill>
                <a:effectLst>
                  <a:outerShdw blurRad="38100" dist="38100" dir="2700000" algn="tl">
                    <a:srgbClr val="000000">
                      <a:alpha val="43137"/>
                    </a:srgbClr>
                  </a:outerShdw>
                </a:effectLst>
                <a:latin typeface="Work Sans Light" pitchFamily="2" charset="77"/>
              </a:rPr>
              <a:t> SYSTEM</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463724"/>
            <a:ext cx="4029253" cy="1077218"/>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AGUIRRE ROJAS OSCAR JAVIER</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CHAVEZ MARTINEZ DIANA CATALINA</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SANCHEZ ALCANTAR HAROLD YULIAN</a:t>
            </a:r>
          </a:p>
          <a:p>
            <a:pPr algn="ct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45896" y="1933713"/>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896" y="1661487"/>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2539625"/>
            <a:ext cx="3854368" cy="3293209"/>
          </a:xfrm>
          <a:prstGeom prst="rect">
            <a:avLst/>
          </a:prstGeom>
          <a:noFill/>
        </p:spPr>
        <p:txBody>
          <a:bodyPr wrap="square" rtlCol="0">
            <a:spAutoFit/>
          </a:bodyPr>
          <a:lstStyle/>
          <a:p>
            <a:pPr algn="just"/>
            <a:r>
              <a:rPr lang="es-ES" sz="1600" dirty="0">
                <a:latin typeface="Work Sans Light" pitchFamily="2" charset="77"/>
              </a:rPr>
              <a:t>Establecimiento comercial dedicado a la venta y distribución de gran variedad de artículos para la canasta familiar, abarrotes, productos de limpieza, bebidas y golosinas.</a:t>
            </a:r>
          </a:p>
          <a:p>
            <a:pPr algn="just"/>
            <a:r>
              <a:rPr lang="es-ES" sz="1600" dirty="0">
                <a:latin typeface="Work Sans Light" pitchFamily="2" charset="77"/>
              </a:rPr>
              <a:t>En esta presentación encontraremos los siguientes temas:</a:t>
            </a:r>
          </a:p>
          <a:p>
            <a:endParaRPr lang="es-ES" sz="1600" dirty="0">
              <a:latin typeface="Work Sans Light" pitchFamily="2" charset="77"/>
            </a:endParaRPr>
          </a:p>
          <a:p>
            <a:pPr marL="285750" indent="-285750">
              <a:buFont typeface="Arial" panose="020B0604020202020204" pitchFamily="34" charset="0"/>
              <a:buChar char="•"/>
            </a:pPr>
            <a:r>
              <a:rPr lang="es-ES" sz="1600" dirty="0">
                <a:latin typeface="Work Sans Light" pitchFamily="2" charset="77"/>
              </a:rPr>
              <a:t>Problema</a:t>
            </a:r>
          </a:p>
          <a:p>
            <a:pPr marL="285750" indent="-285750">
              <a:buFont typeface="Arial" panose="020B0604020202020204" pitchFamily="34" charset="0"/>
              <a:buChar char="•"/>
            </a:pPr>
            <a:r>
              <a:rPr lang="es-ES" sz="1600" dirty="0">
                <a:latin typeface="Work Sans Light" pitchFamily="2" charset="77"/>
              </a:rPr>
              <a:t>Objetivos</a:t>
            </a:r>
          </a:p>
          <a:p>
            <a:pPr marL="285750" indent="-285750">
              <a:buFont typeface="Arial" panose="020B0604020202020204" pitchFamily="34" charset="0"/>
              <a:buChar char="•"/>
            </a:pPr>
            <a:r>
              <a:rPr lang="es-ES" sz="1600" dirty="0">
                <a:latin typeface="Work Sans Light" pitchFamily="2" charset="77"/>
              </a:rPr>
              <a:t>Justificación</a:t>
            </a:r>
          </a:p>
          <a:p>
            <a:pPr marL="285750" indent="-285750">
              <a:buFont typeface="Arial" panose="020B0604020202020204" pitchFamily="34" charset="0"/>
              <a:buChar char="•"/>
            </a:pPr>
            <a:r>
              <a:rPr lang="es-ES" sz="1600" dirty="0">
                <a:latin typeface="Work Sans Light" pitchFamily="2" charset="77"/>
              </a:rPr>
              <a:t>Alcance</a:t>
            </a:r>
          </a:p>
          <a:p>
            <a:pPr marL="285750" indent="-285750">
              <a:buFont typeface="Arial" panose="020B0604020202020204" pitchFamily="34" charset="0"/>
              <a:buChar char="•"/>
            </a:pPr>
            <a:r>
              <a:rPr lang="es-ES" sz="1600" dirty="0">
                <a:latin typeface="Work Sans Light" pitchFamily="2" charset="77"/>
              </a:rPr>
              <a:t>Delimitación.</a:t>
            </a:r>
            <a:endParaRPr lang="es-CO" sz="1600" dirty="0">
              <a:latin typeface="Work Sans Light" pitchFamily="2" charset="77"/>
            </a:endParaRPr>
          </a:p>
        </p:txBody>
      </p:sp>
      <p:pic>
        <p:nvPicPr>
          <p:cNvPr id="9" name="Imagen 8" descr="Estante de tienda&#10;&#10;Descripción generada automáticamente con confianza media">
            <a:extLst>
              <a:ext uri="{FF2B5EF4-FFF2-40B4-BE49-F238E27FC236}">
                <a16:creationId xmlns:a16="http://schemas.microsoft.com/office/drawing/2014/main" id="{AFFC7393-F487-A31A-FAA0-CFA10EE3BD61}"/>
              </a:ext>
            </a:extLst>
          </p:cNvPr>
          <p:cNvPicPr>
            <a:picLocks noChangeAspect="1"/>
          </p:cNvPicPr>
          <p:nvPr/>
        </p:nvPicPr>
        <p:blipFill rotWithShape="1">
          <a:blip r:embed="rId4"/>
          <a:srcRect r="26301"/>
          <a:stretch/>
        </p:blipFill>
        <p:spPr>
          <a:xfrm>
            <a:off x="5457173" y="0"/>
            <a:ext cx="6734827" cy="6858000"/>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400" dirty="0">
                <a:solidFill>
                  <a:schemeClr val="bg1"/>
                </a:solidFill>
                <a:effectLst>
                  <a:outerShdw blurRad="38100" dist="38100" dir="2700000" algn="tl">
                    <a:srgbClr val="000000">
                      <a:alpha val="43137"/>
                    </a:srgbClr>
                  </a:outerShdw>
                </a:effectLst>
                <a:latin typeface="Work Sans Light" pitchFamily="2" charset="77"/>
              </a:rPr>
              <a:t>MARKET</a:t>
            </a:r>
            <a:r>
              <a:rPr lang="es-CO" sz="4400" dirty="0">
                <a:solidFill>
                  <a:schemeClr val="bg1"/>
                </a:solidFill>
                <a:effectLst>
                  <a:outerShdw blurRad="38100" dist="38100" dir="2700000" algn="tl">
                    <a:srgbClr val="000000">
                      <a:alpha val="43137"/>
                    </a:srgbClr>
                  </a:outerShdw>
                </a:effectLst>
                <a:latin typeface="Work Sans Light" pitchFamily="2" charset="77"/>
              </a:rPr>
              <a:t> SYSTEM</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cono&#10;&#10;Descripción generada automáticamente">
            <a:extLst>
              <a:ext uri="{FF2B5EF4-FFF2-40B4-BE49-F238E27FC236}">
                <a16:creationId xmlns:a16="http://schemas.microsoft.com/office/drawing/2014/main" id="{58709996-6B8A-F528-7892-F8D786B06F3C}"/>
              </a:ext>
            </a:extLst>
          </p:cNvPr>
          <p:cNvPicPr>
            <a:picLocks noChangeAspect="1"/>
          </p:cNvPicPr>
          <p:nvPr/>
        </p:nvPicPr>
        <p:blipFill>
          <a:blip r:embed="rId3"/>
          <a:stretch>
            <a:fillRect/>
          </a:stretch>
        </p:blipFill>
        <p:spPr>
          <a:xfrm>
            <a:off x="442844" y="2285327"/>
            <a:ext cx="5653156" cy="3251208"/>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770537"/>
          </a:xfrm>
          <a:prstGeom prst="rect">
            <a:avLst/>
          </a:prstGeom>
          <a:noFill/>
        </p:spPr>
        <p:txBody>
          <a:bodyPr wrap="square" rtlCol="0">
            <a:spAutoFit/>
          </a:bodyPr>
          <a:lstStyle/>
          <a:p>
            <a:pPr algn="just"/>
            <a:r>
              <a:rPr lang="es-MX" sz="1600" dirty="0">
                <a:latin typeface="Work Sans Light" pitchFamily="2" charset="77"/>
              </a:rPr>
              <a:t>La Empresa, es decir, Distribuidora A.C. Ubicada en la carrera 82 c # a 27 Sur, la cual se dedica a la venta de productos de la canasta familiar, productos de aseo, abarrotes, golosinas y licores, carece de un sistema de control de inventarios, control de ventas y generación de facturación.</a:t>
            </a:r>
          </a:p>
          <a:p>
            <a:pPr algn="just"/>
            <a:endParaRPr lang="es-MX" sz="1600" dirty="0">
              <a:latin typeface="Work Sans Light" pitchFamily="2" charset="77"/>
            </a:endParaRPr>
          </a:p>
          <a:p>
            <a:pPr algn="just"/>
            <a:r>
              <a:rPr lang="es-MX" sz="1600" dirty="0">
                <a:latin typeface="Work Sans Light" pitchFamily="2" charset="77"/>
              </a:rPr>
              <a:t>Los Procesos en los que se va a intervenir: facturación, registro de ventas diario e inventario de tienda. </a:t>
            </a:r>
          </a:p>
          <a:p>
            <a:pPr algn="just"/>
            <a:endParaRPr lang="es-MX" sz="1600" dirty="0">
              <a:latin typeface="Work Sans Light" pitchFamily="2" charset="77"/>
            </a:endParaRPr>
          </a:p>
          <a:p>
            <a:pPr algn="just"/>
            <a:r>
              <a:rPr lang="es-MX" sz="1600" dirty="0">
                <a:latin typeface="Work Sans Light" pitchFamily="2" charset="77"/>
              </a:rPr>
              <a:t>El análisis de la información: Se utilizó la modalidad de encuesta, posterior entrevista al propietario del negocio, al señor Ruben Arias, adicionalmente se realiza una observación directa del negocio con el fin de nutrir nuestro diario de campo.</a:t>
            </a:r>
          </a:p>
          <a:p>
            <a:pPr algn="just"/>
            <a:endParaRPr lang="es-MX" sz="1600" dirty="0">
              <a:latin typeface="Work Sans Light" pitchFamily="2" charset="77"/>
            </a:endParaRPr>
          </a:p>
          <a:p>
            <a:pPr algn="just"/>
            <a:r>
              <a:rPr lang="es-MX" sz="1600" dirty="0">
                <a:latin typeface="Work Sans Light" pitchFamily="2" charset="77"/>
              </a:rPr>
              <a:t>En las necesidades encontradas evidenciamos varios factores de riesgo en el control de la mercancía y facturas, por ejemplo: </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Facturas de compra y venta de productos: Es una tarea que se hace de manera manual, por lo tanto, corre el riesgo de sufrir perdidas de documentos o errores de contabilidad. </a:t>
            </a:r>
          </a:p>
          <a:p>
            <a:pPr marL="285750" indent="-285750" algn="just">
              <a:buFont typeface="Arial" panose="020B0604020202020204" pitchFamily="34" charset="0"/>
              <a:buChar char="•"/>
            </a:pPr>
            <a:r>
              <a:rPr lang="es-MX" sz="1600" dirty="0">
                <a:latin typeface="Work Sans Light" pitchFamily="2" charset="77"/>
              </a:rPr>
              <a:t>Control de ventas diarias: Se evidencia la falta de control en las ventas, este proceso se ejecuta de manera manual, dificultando el control de productos existentes, además corre el riesgo de la perdida del registro.  </a:t>
            </a:r>
          </a:p>
          <a:p>
            <a:pPr marL="285750" indent="-285750" algn="just">
              <a:buFont typeface="Arial" panose="020B0604020202020204" pitchFamily="34" charset="0"/>
              <a:buChar char="•"/>
            </a:pPr>
            <a:r>
              <a:rPr lang="es-MX" sz="1600" dirty="0">
                <a:latin typeface="Work Sans Light" pitchFamily="2" charset="77"/>
              </a:rPr>
              <a:t>Inventario de tienda: Se identifica la falta de control de los productos y no existentes en la tienda, o un control de proveedores.</a:t>
            </a:r>
          </a:p>
        </p:txBody>
      </p:sp>
      <p:pic>
        <p:nvPicPr>
          <p:cNvPr id="7" name="Imagen 6" descr="Icono">
            <a:extLst>
              <a:ext uri="{FF2B5EF4-FFF2-40B4-BE49-F238E27FC236}">
                <a16:creationId xmlns:a16="http://schemas.microsoft.com/office/drawing/2014/main" id="{8B6D600F-3EA6-800B-F184-56C3B60C2755}"/>
              </a:ext>
            </a:extLst>
          </p:cNvPr>
          <p:cNvPicPr>
            <a:picLocks noChangeAspect="1"/>
          </p:cNvPicPr>
          <p:nvPr/>
        </p:nvPicPr>
        <p:blipFill rotWithShape="1">
          <a:blip r:embed="rId2"/>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2" y="1056064"/>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2" y="811304"/>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484946" y="1605222"/>
            <a:ext cx="5968353" cy="1077218"/>
          </a:xfrm>
          <a:prstGeom prst="rect">
            <a:avLst/>
          </a:prstGeom>
          <a:noFill/>
        </p:spPr>
        <p:txBody>
          <a:bodyPr wrap="square" rtlCol="0">
            <a:spAutoFit/>
          </a:bodyPr>
          <a:lstStyle/>
          <a:p>
            <a:pPr algn="just"/>
            <a:r>
              <a:rPr lang="es-MX" sz="1600" dirty="0">
                <a:latin typeface="Work Sans Light" pitchFamily="2" charset="77"/>
              </a:rPr>
              <a:t>Desarrollar un Sistema de Información Web Market System para el seguimiento, apoyo, control a los procesos de facturación, inventario y control de ventas diarias para su respectivo control financiero.</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84946" y="3081758"/>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4" y="2917080"/>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52486" y="3476561"/>
            <a:ext cx="5700813" cy="1815882"/>
          </a:xfrm>
          <a:prstGeom prst="rect">
            <a:avLst/>
          </a:prstGeom>
          <a:noFill/>
        </p:spPr>
        <p:txBody>
          <a:bodyPr wrap="square" rtlCol="0">
            <a:spAutoFit/>
          </a:bodyPr>
          <a:lstStyle/>
          <a:p>
            <a:pPr marL="285750" indent="-285750" algn="just">
              <a:buFont typeface="Arial" panose="020B0604020202020204" pitchFamily="34" charset="0"/>
              <a:buChar char="•"/>
            </a:pPr>
            <a:r>
              <a:rPr lang="es-MX" sz="1600" dirty="0">
                <a:latin typeface="Work Sans Light" pitchFamily="2" charset="77"/>
              </a:rPr>
              <a:t>Gestionar Usuarios del negocio Distribuidora A.C.</a:t>
            </a:r>
          </a:p>
          <a:p>
            <a:pPr marL="285750" indent="-285750" algn="just">
              <a:buFont typeface="Arial" panose="020B0604020202020204" pitchFamily="34" charset="0"/>
              <a:buChar char="•"/>
            </a:pPr>
            <a:r>
              <a:rPr lang="es-MX" sz="1600" dirty="0">
                <a:latin typeface="Work Sans Light" pitchFamily="2" charset="77"/>
              </a:rPr>
              <a:t>Gestionar el registro de productos de ventas diarias.</a:t>
            </a:r>
          </a:p>
          <a:p>
            <a:pPr marL="285750" indent="-285750" algn="just">
              <a:buFont typeface="Arial" panose="020B0604020202020204" pitchFamily="34" charset="0"/>
              <a:buChar char="•"/>
            </a:pPr>
            <a:r>
              <a:rPr lang="es-MX" sz="1600" dirty="0">
                <a:latin typeface="Work Sans Light" pitchFamily="2" charset="77"/>
              </a:rPr>
              <a:t>Gestionar la generación y control de facturas</a:t>
            </a:r>
          </a:p>
          <a:p>
            <a:pPr marL="285750" indent="-285750" algn="just">
              <a:buFont typeface="Arial" panose="020B0604020202020204" pitchFamily="34" charset="0"/>
              <a:buChar char="•"/>
            </a:pPr>
            <a:r>
              <a:rPr lang="es-MX" sz="1600" dirty="0">
                <a:latin typeface="Work Sans Light" pitchFamily="2" charset="77"/>
              </a:rPr>
              <a:t>Gestionar un sistema de información para el control de los inventarios.</a:t>
            </a:r>
          </a:p>
          <a:p>
            <a:pPr marL="285750" indent="-285750" algn="just">
              <a:buFont typeface="Arial" panose="020B0604020202020204" pitchFamily="34" charset="0"/>
              <a:buChar char="•"/>
            </a:pPr>
            <a:r>
              <a:rPr lang="es-MX" sz="1600" dirty="0">
                <a:latin typeface="Work Sans Light" pitchFamily="2" charset="77"/>
              </a:rPr>
              <a:t>Gestionar los reportes gráficos e impresos del negocio Distribuidora A.C.</a:t>
            </a:r>
          </a:p>
        </p:txBody>
      </p:sp>
      <p:pic>
        <p:nvPicPr>
          <p:cNvPr id="10" name="Imagen 9" descr="Tienda de venta de alimentos&#10;&#10;Descripción generada automáticamente con confianza media">
            <a:extLst>
              <a:ext uri="{FF2B5EF4-FFF2-40B4-BE49-F238E27FC236}">
                <a16:creationId xmlns:a16="http://schemas.microsoft.com/office/drawing/2014/main" id="{258FF767-8D77-1AD4-0020-676E784DA2E8}"/>
              </a:ext>
            </a:extLst>
          </p:cNvPr>
          <p:cNvPicPr>
            <a:picLocks noChangeAspect="1"/>
          </p:cNvPicPr>
          <p:nvPr/>
        </p:nvPicPr>
        <p:blipFill rotWithShape="1">
          <a:blip r:embed="rId2"/>
          <a:srcRect r="39154"/>
          <a:stretch/>
        </p:blipFill>
        <p:spPr>
          <a:xfrm>
            <a:off x="6631731" y="0"/>
            <a:ext cx="5560269" cy="6858000"/>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401205"/>
          </a:xfrm>
          <a:prstGeom prst="rect">
            <a:avLst/>
          </a:prstGeom>
          <a:noFill/>
        </p:spPr>
        <p:txBody>
          <a:bodyPr wrap="square" rtlCol="0">
            <a:spAutoFit/>
          </a:bodyPr>
          <a:lstStyle/>
          <a:p>
            <a:pPr algn="just"/>
            <a:r>
              <a:rPr lang="es-MX" sz="2000" dirty="0">
                <a:latin typeface="Work Sans Light" pitchFamily="2" charset="77"/>
              </a:rPr>
              <a:t>Se propone el desarrollo de un Sistema de Información Web denominado Market System que sirva como herramienta software de apoyo al seguimiento de ventas, control de inventarios y facturación de la empresa Distribuidora A.C, para apoyar los diferentes procesos operativos y financieros los cuales se están llevando a cabo de manera manual con el fin de tener un mayor control y seguridad de información de los productos y servicios que se ofrecen. </a:t>
            </a:r>
          </a:p>
          <a:p>
            <a:pPr algn="just"/>
            <a:endParaRPr lang="es-MX" sz="2000" dirty="0">
              <a:latin typeface="Work Sans Light" pitchFamily="2" charset="77"/>
            </a:endParaRPr>
          </a:p>
          <a:p>
            <a:pPr algn="just"/>
            <a:r>
              <a:rPr lang="es-MX" sz="2000" dirty="0">
                <a:latin typeface="Work Sans Light" pitchFamily="2" charset="77"/>
              </a:rPr>
              <a:t>La importancia del Sistema: Permitirá la gestión del administrador de la empresa Distribuidora A.C ubicada en carrera 82 c # a 27 Sur. </a:t>
            </a:r>
          </a:p>
          <a:p>
            <a:pPr algn="just"/>
            <a:endParaRPr lang="es-MX" sz="2000" dirty="0">
              <a:latin typeface="Work Sans Light" pitchFamily="2" charset="77"/>
            </a:endParaRPr>
          </a:p>
          <a:p>
            <a:pPr marL="285750" indent="-285750" algn="just">
              <a:buFont typeface="Arial" panose="020B0604020202020204" pitchFamily="34" charset="0"/>
              <a:buChar char="•"/>
            </a:pPr>
            <a:r>
              <a:rPr lang="es-MX" sz="2000" dirty="0">
                <a:latin typeface="Work Sans Light" pitchFamily="2" charset="77"/>
              </a:rPr>
              <a:t>La importancia del Sistema: Permitirá la gestión del administrador con su usuario de la Empresa Distribuidora A.C, ubicada en la carrera 82 c # a 27 Sur, ingresar las ventas diarias y crear la respectiva factura de venta.</a:t>
            </a:r>
          </a:p>
          <a:p>
            <a:pPr marL="285750" indent="-285750" algn="just">
              <a:buFont typeface="Arial" panose="020B0604020202020204" pitchFamily="34" charset="0"/>
              <a:buChar char="•"/>
            </a:pPr>
            <a:r>
              <a:rPr lang="es-MX" sz="2000" dirty="0">
                <a:latin typeface="Work Sans Light" pitchFamily="2" charset="77"/>
              </a:rPr>
              <a:t>En el control de inventarios, el administrador podrá registrar las entradas y salidas de productos, garantizando la existencia de los artículos con mayor volumen de venta. </a:t>
            </a:r>
          </a:p>
        </p:txBody>
      </p:sp>
      <p:pic>
        <p:nvPicPr>
          <p:cNvPr id="4" name="Imagen 3" descr="Icono">
            <a:extLst>
              <a:ext uri="{FF2B5EF4-FFF2-40B4-BE49-F238E27FC236}">
                <a16:creationId xmlns:a16="http://schemas.microsoft.com/office/drawing/2014/main" id="{ECC61982-8D20-C840-229F-C5344DBB4D96}"/>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14978" y="2679293"/>
            <a:ext cx="5499058" cy="2862322"/>
          </a:xfrm>
          <a:prstGeom prst="rect">
            <a:avLst/>
          </a:prstGeom>
          <a:noFill/>
        </p:spPr>
        <p:txBody>
          <a:bodyPr wrap="square" rtlCol="0">
            <a:spAutoFit/>
          </a:bodyPr>
          <a:lstStyle/>
          <a:p>
            <a:pPr marL="285750" indent="-285750" algn="just">
              <a:buFont typeface="Arial" panose="020B0604020202020204" pitchFamily="34" charset="0"/>
              <a:buChar char="•"/>
            </a:pPr>
            <a:r>
              <a:rPr lang="es-MX" sz="2000" dirty="0">
                <a:latin typeface="Work Sans Light" pitchFamily="2" charset="77"/>
              </a:rPr>
              <a:t>El aporte al Sector: El Sistema </a:t>
            </a:r>
            <a:r>
              <a:rPr lang="es-MX" sz="2000" dirty="0" err="1">
                <a:latin typeface="Work Sans Light" pitchFamily="2" charset="77"/>
              </a:rPr>
              <a:t>Market</a:t>
            </a:r>
            <a:r>
              <a:rPr lang="es-MX" sz="2000" dirty="0">
                <a:latin typeface="Work Sans Light" pitchFamily="2" charset="77"/>
              </a:rPr>
              <a:t> </a:t>
            </a:r>
            <a:r>
              <a:rPr lang="es-MX" sz="2000" dirty="0" err="1">
                <a:latin typeface="Work Sans Light" pitchFamily="2" charset="77"/>
              </a:rPr>
              <a:t>System</a:t>
            </a:r>
            <a:r>
              <a:rPr lang="es-MX" sz="2000" dirty="0">
                <a:latin typeface="Work Sans Light" pitchFamily="2" charset="77"/>
              </a:rPr>
              <a:t> servirá como aporte al sector de mini </a:t>
            </a:r>
            <a:r>
              <a:rPr lang="es-MX" sz="2000" dirty="0" err="1">
                <a:latin typeface="Work Sans Light" pitchFamily="2" charset="77"/>
              </a:rPr>
              <a:t>markets</a:t>
            </a:r>
            <a:r>
              <a:rPr lang="es-MX" sz="2000" dirty="0">
                <a:latin typeface="Work Sans Light" pitchFamily="2" charset="77"/>
              </a:rPr>
              <a:t> o microempresarios, como una herramienta que facilite el registro y control de productos, agilizando procesos, además de generar facturas de manera fácil y llevando un control de inventario completo de los productos.</a:t>
            </a:r>
          </a:p>
          <a:p>
            <a:endParaRPr lang="es-MX" sz="2000" dirty="0">
              <a:latin typeface="Work Sans Light" pitchFamily="2" charset="77"/>
            </a:endParaRPr>
          </a:p>
        </p:txBody>
      </p:sp>
      <p:pic>
        <p:nvPicPr>
          <p:cNvPr id="4" name="Imagen 3" descr="Icono">
            <a:extLst>
              <a:ext uri="{FF2B5EF4-FFF2-40B4-BE49-F238E27FC236}">
                <a16:creationId xmlns:a16="http://schemas.microsoft.com/office/drawing/2014/main" id="{D01FB9FA-8E9E-2690-7CB1-03EEE583DDDC}"/>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pic>
        <p:nvPicPr>
          <p:cNvPr id="7" name="Imagen 6" descr="Estante de tienda&#10;&#10;Descripción generada automáticamente">
            <a:extLst>
              <a:ext uri="{FF2B5EF4-FFF2-40B4-BE49-F238E27FC236}">
                <a16:creationId xmlns:a16="http://schemas.microsoft.com/office/drawing/2014/main" id="{30E5B750-0EF0-0028-5499-F587DB27511B}"/>
              </a:ext>
            </a:extLst>
          </p:cNvPr>
          <p:cNvPicPr>
            <a:picLocks noChangeAspect="1"/>
          </p:cNvPicPr>
          <p:nvPr/>
        </p:nvPicPr>
        <p:blipFill>
          <a:blip r:embed="rId4"/>
          <a:stretch>
            <a:fillRect/>
          </a:stretch>
        </p:blipFill>
        <p:spPr>
          <a:xfrm>
            <a:off x="6362100" y="2002489"/>
            <a:ext cx="5614922" cy="4213826"/>
          </a:xfrm>
          <a:prstGeom prst="rect">
            <a:avLst/>
          </a:prstGeom>
        </p:spPr>
      </p:pic>
    </p:spTree>
    <p:extLst>
      <p:ext uri="{BB962C8B-B14F-4D97-AF65-F5344CB8AC3E}">
        <p14:creationId xmlns:p14="http://schemas.microsoft.com/office/powerpoint/2010/main" val="3103150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4" y="2319955"/>
            <a:ext cx="7103268" cy="3046988"/>
          </a:xfrm>
          <a:prstGeom prst="rect">
            <a:avLst/>
          </a:prstGeom>
          <a:noFill/>
        </p:spPr>
        <p:txBody>
          <a:bodyPr wrap="square" rtlCol="0">
            <a:spAutoFit/>
          </a:bodyPr>
          <a:lstStyle/>
          <a:p>
            <a:pPr algn="just"/>
            <a:r>
              <a:rPr lang="es-MX" sz="2000" dirty="0">
                <a:latin typeface="Work Sans Light" pitchFamily="2" charset="77"/>
              </a:rPr>
              <a:t>Qué hace el Sistema: </a:t>
            </a:r>
          </a:p>
          <a:p>
            <a:pPr marL="285750" indent="-285750" algn="just">
              <a:buFont typeface="Wingdings" panose="05000000000000000000" pitchFamily="2" charset="2"/>
              <a:buChar char="ü"/>
            </a:pPr>
            <a:endParaRPr lang="es-MX" sz="2000" dirty="0">
              <a:latin typeface="Work Sans Light" pitchFamily="2" charset="77"/>
            </a:endParaRPr>
          </a:p>
          <a:p>
            <a:pPr marL="285750" indent="-285750" algn="just">
              <a:buFont typeface="Wingdings" panose="05000000000000000000" pitchFamily="2" charset="2"/>
              <a:buChar char="ü"/>
            </a:pPr>
            <a:r>
              <a:rPr lang="es-MX" sz="2000" dirty="0">
                <a:latin typeface="Work Sans Light" pitchFamily="2" charset="77"/>
              </a:rPr>
              <a:t>Administrador: Registrar y realizar cambios, entrada y salida de productos en el inventario.</a:t>
            </a:r>
          </a:p>
          <a:p>
            <a:pPr marL="285750" indent="-285750" algn="just">
              <a:buFont typeface="Wingdings" panose="05000000000000000000" pitchFamily="2" charset="2"/>
              <a:buChar char="ü"/>
            </a:pPr>
            <a:r>
              <a:rPr lang="es-MX" sz="2000" dirty="0">
                <a:latin typeface="Work Sans Light" pitchFamily="2" charset="77"/>
              </a:rPr>
              <a:t>Administrador: Registrar las ventas diarias que se ejecuten, teniendo un control financiero.</a:t>
            </a:r>
          </a:p>
          <a:p>
            <a:pPr marL="285750" indent="-285750" algn="just">
              <a:buFont typeface="Wingdings" panose="05000000000000000000" pitchFamily="2" charset="2"/>
              <a:buChar char="ü"/>
            </a:pPr>
            <a:r>
              <a:rPr lang="es-MX" sz="2000" dirty="0">
                <a:highlight>
                  <a:srgbClr val="FFF5EA"/>
                </a:highlight>
                <a:latin typeface="Work Sans Light" pitchFamily="2" charset="77"/>
              </a:rPr>
              <a:t>Administrador: Generar la correspondiente factura de ventas </a:t>
            </a:r>
          </a:p>
          <a:p>
            <a:pPr marL="285750" indent="-285750">
              <a:buFont typeface="Wingdings" panose="05000000000000000000" pitchFamily="2" charset="2"/>
              <a:buChar char="ü"/>
            </a:pPr>
            <a:endParaRPr lang="es-MX" sz="1600" b="1" dirty="0">
              <a:latin typeface="Work Sans Light" pitchFamily="2" charset="77"/>
            </a:endParaRPr>
          </a:p>
          <a:p>
            <a:pPr marL="285750" indent="-285750">
              <a:buFont typeface="Wingdings" panose="05000000000000000000" pitchFamily="2" charset="2"/>
              <a:buChar char="ü"/>
            </a:pPr>
            <a:endParaRPr lang="es-MX" sz="1600" b="1" dirty="0">
              <a:latin typeface="Work Sans Light" pitchFamily="2" charset="77"/>
            </a:endParaRPr>
          </a:p>
        </p:txBody>
      </p:sp>
      <p:pic>
        <p:nvPicPr>
          <p:cNvPr id="4" name="Imagen 3" descr="Icono">
            <a:extLst>
              <a:ext uri="{FF2B5EF4-FFF2-40B4-BE49-F238E27FC236}">
                <a16:creationId xmlns:a16="http://schemas.microsoft.com/office/drawing/2014/main" id="{48879163-71C8-2C4B-4084-565ADD7EA330}"/>
              </a:ext>
            </a:extLst>
          </p:cNvPr>
          <p:cNvPicPr>
            <a:picLocks noChangeAspect="1"/>
          </p:cNvPicPr>
          <p:nvPr/>
        </p:nvPicPr>
        <p:blipFill rotWithShape="1">
          <a:blip r:embed="rId3"/>
          <a:srcRect l="45670" t="12862" r="9883" b="11053"/>
          <a:stretch/>
        </p:blipFill>
        <p:spPr>
          <a:xfrm>
            <a:off x="9477828" y="110975"/>
            <a:ext cx="1233715" cy="1214588"/>
          </a:xfrm>
          <a:prstGeom prst="rect">
            <a:avLst/>
          </a:prstGeom>
        </p:spPr>
      </p:pic>
      <p:pic>
        <p:nvPicPr>
          <p:cNvPr id="9" name="Imagen 8" descr="Imagen que contiene tabla&#10;&#10;Descripción generada automáticamente">
            <a:extLst>
              <a:ext uri="{FF2B5EF4-FFF2-40B4-BE49-F238E27FC236}">
                <a16:creationId xmlns:a16="http://schemas.microsoft.com/office/drawing/2014/main" id="{D9AA984B-A40E-1227-6BDE-543BAFD05594}"/>
              </a:ext>
            </a:extLst>
          </p:cNvPr>
          <p:cNvPicPr>
            <a:picLocks noChangeAspect="1"/>
          </p:cNvPicPr>
          <p:nvPr/>
        </p:nvPicPr>
        <p:blipFill>
          <a:blip r:embed="rId4"/>
          <a:stretch>
            <a:fillRect/>
          </a:stretch>
        </p:blipFill>
        <p:spPr>
          <a:xfrm>
            <a:off x="7733107" y="2300122"/>
            <a:ext cx="4086539" cy="3066821"/>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4195</TotalTime>
  <Words>841</Words>
  <Application>Microsoft Office PowerPoint</Application>
  <PresentationFormat>Panorámica</PresentationFormat>
  <Paragraphs>107</Paragraphs>
  <Slides>12</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Arial</vt:lpstr>
      <vt:lpstr>Calibri</vt:lpstr>
      <vt:lpstr>Calibri Light</vt:lpstr>
      <vt:lpstr>Wingdings</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Ambiente</cp:lastModifiedBy>
  <cp:revision>113</cp:revision>
  <dcterms:created xsi:type="dcterms:W3CDTF">2020-10-01T23:51:28Z</dcterms:created>
  <dcterms:modified xsi:type="dcterms:W3CDTF">2023-04-15T13:13:19Z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